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nva Sans Bold" panose="020B0604020202020204" charset="0"/>
      <p:regular r:id="rId7"/>
    </p:embeddedFont>
    <p:embeddedFont>
      <p:font typeface="Montserrat Classic Bold" panose="020B0604020202020204" charset="0"/>
      <p:regular r:id="rId8"/>
    </p:embeddedFont>
    <p:embeddedFont>
      <p:font typeface="Oswald Bold" pitchFamily="2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4" d="100"/>
          <a:sy n="34" d="100"/>
        </p:scale>
        <p:origin x="1260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in/tawfik-masrour-43163b85/overlay/about-this-profile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7D05B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062396" y="-265112"/>
            <a:ext cx="3467363" cy="3467363"/>
          </a:xfrm>
          <a:custGeom>
            <a:avLst/>
            <a:gdLst/>
            <a:ahLst/>
            <a:cxnLst/>
            <a:rect l="l" t="t" r="r" b="b"/>
            <a:pathLst>
              <a:path w="3467363" h="3467363">
                <a:moveTo>
                  <a:pt x="0" y="0"/>
                </a:moveTo>
                <a:lnTo>
                  <a:pt x="3467363" y="0"/>
                </a:lnTo>
                <a:lnTo>
                  <a:pt x="3467363" y="3467363"/>
                </a:lnTo>
                <a:lnTo>
                  <a:pt x="0" y="3467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36347" y="4348786"/>
            <a:ext cx="9815307" cy="563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b="1" spc="161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INSIGHTS</a:t>
            </a:r>
          </a:p>
          <a:p>
            <a:pPr algn="ctr">
              <a:lnSpc>
                <a:spcPts val="22684"/>
              </a:lnSpc>
            </a:pPr>
            <a:endParaRPr lang="en-US" sz="16437" b="1" spc="1610" dirty="0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242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 dirty="0">
                <a:solidFill>
                  <a:srgbClr val="A5CD2E"/>
                </a:solidFill>
                <a:latin typeface="Oswald Bold"/>
                <a:ea typeface="Oswald Bold"/>
                <a:cs typeface="Oswald Bold"/>
                <a:sym typeface="Oswald Bold"/>
              </a:rPr>
              <a:t>TEXTRA</a:t>
            </a:r>
          </a:p>
          <a:p>
            <a:pPr algn="ctr">
              <a:lnSpc>
                <a:spcPts val="9748"/>
              </a:lnSpc>
            </a:pPr>
            <a:endParaRPr lang="en-US" sz="7063" b="1" spc="692" dirty="0">
              <a:solidFill>
                <a:srgbClr val="A5CD2E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19596" y="7482578"/>
            <a:ext cx="12848809" cy="44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 dirty="0">
                <a:solidFill>
                  <a:srgbClr val="A5CD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 TAKE CARE OF MONEY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5A8F5-7925-7858-75C8-E2388EC94846}"/>
              </a:ext>
            </a:extLst>
          </p:cNvPr>
          <p:cNvSpPr txBox="1"/>
          <p:nvPr/>
        </p:nvSpPr>
        <p:spPr>
          <a:xfrm>
            <a:off x="-3119648" y="8653904"/>
            <a:ext cx="12848809" cy="89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 dirty="0">
                <a:solidFill>
                  <a:schemeClr val="bg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By :</a:t>
            </a:r>
          </a:p>
          <a:p>
            <a:pPr algn="ctr">
              <a:lnSpc>
                <a:spcPts val="3661"/>
              </a:lnSpc>
            </a:pPr>
            <a:r>
              <a:rPr lang="en-US" sz="2653" b="1" spc="140" dirty="0">
                <a:solidFill>
                  <a:schemeClr val="bg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NOUREDDINE SAIDI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18ADA-10D3-C768-0414-47466569F61F}"/>
              </a:ext>
            </a:extLst>
          </p:cNvPr>
          <p:cNvSpPr txBox="1"/>
          <p:nvPr/>
        </p:nvSpPr>
        <p:spPr>
          <a:xfrm>
            <a:off x="5178361" y="8712520"/>
            <a:ext cx="12848809" cy="1845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 dirty="0">
                <a:solidFill>
                  <a:schemeClr val="bg1"/>
                </a:solidFill>
                <a:latin typeface="Montserrat Classic Bold"/>
                <a:sym typeface="Montserrat Classic Bold"/>
              </a:rPr>
              <a:t>Supervised By  :</a:t>
            </a:r>
          </a:p>
          <a:p>
            <a:pPr algn="ctr">
              <a:lnSpc>
                <a:spcPts val="3661"/>
              </a:lnSpc>
            </a:pPr>
            <a:r>
              <a:rPr lang="en-CA" sz="2653" b="1" spc="140" dirty="0">
                <a:solidFill>
                  <a:schemeClr val="bg1"/>
                </a:solidFill>
                <a:latin typeface="Montserrat Classic Bold"/>
              </a:rPr>
              <a:t>M.Tawfik Masrour</a:t>
            </a:r>
            <a:endParaRPr lang="en-CA" sz="2653" b="1" spc="140" dirty="0">
              <a:solidFill>
                <a:schemeClr val="bg1"/>
              </a:solidFill>
              <a:latin typeface="Montserrat Classic Bold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lnSpc>
                <a:spcPts val="3661"/>
              </a:lnSpc>
            </a:pPr>
            <a:br>
              <a:rPr lang="en-CA" sz="2800" dirty="0"/>
            </a:br>
            <a:endParaRPr lang="en-US" sz="2653" b="1" spc="140" dirty="0">
              <a:solidFill>
                <a:schemeClr val="bg1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2655" y="3385184"/>
            <a:ext cx="1087922" cy="1087922"/>
          </a:xfrm>
          <a:custGeom>
            <a:avLst/>
            <a:gdLst/>
            <a:ahLst/>
            <a:cxnLst/>
            <a:rect l="l" t="t" r="r" b="b"/>
            <a:pathLst>
              <a:path w="1087922" h="1087922">
                <a:moveTo>
                  <a:pt x="0" y="0"/>
                </a:moveTo>
                <a:lnTo>
                  <a:pt x="1087922" y="0"/>
                </a:lnTo>
                <a:lnTo>
                  <a:pt x="1087922" y="1087922"/>
                </a:lnTo>
                <a:lnTo>
                  <a:pt x="0" y="1087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210" y="5143500"/>
            <a:ext cx="1268811" cy="1613427"/>
          </a:xfrm>
          <a:custGeom>
            <a:avLst/>
            <a:gdLst/>
            <a:ahLst/>
            <a:cxnLst/>
            <a:rect l="l" t="t" r="r" b="b"/>
            <a:pathLst>
              <a:path w="1268811" h="1613427">
                <a:moveTo>
                  <a:pt x="0" y="0"/>
                </a:moveTo>
                <a:lnTo>
                  <a:pt x="1268812" y="0"/>
                </a:lnTo>
                <a:lnTo>
                  <a:pt x="1268812" y="1613427"/>
                </a:lnTo>
                <a:lnTo>
                  <a:pt x="0" y="1613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1000" y="342900"/>
            <a:ext cx="6596987" cy="68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7"/>
              </a:lnSpc>
            </a:pPr>
            <a:r>
              <a:rPr lang="en-US" sz="4033" b="1" dirty="0">
                <a:solidFill>
                  <a:srgbClr val="001F13"/>
                </a:solidFill>
                <a:ea typeface="Canva Sans Bold"/>
                <a:cs typeface="Canva Sans Bold"/>
                <a:sym typeface="Canva Sans Bold"/>
              </a:rPr>
              <a:t>2.</a:t>
            </a:r>
            <a:r>
              <a:rPr lang="en-CA" sz="4400" b="1" dirty="0"/>
              <a:t> </a:t>
            </a:r>
            <a:r>
              <a:rPr lang="en-CA" sz="4400" b="1" dirty="0" err="1"/>
              <a:t>Pourquoi</a:t>
            </a:r>
            <a:r>
              <a:rPr lang="en-CA" sz="4400" b="1" dirty="0"/>
              <a:t> Textra Insights ?</a:t>
            </a:r>
            <a:endParaRPr lang="en-US" sz="4033" b="1" dirty="0">
              <a:solidFill>
                <a:srgbClr val="001F13"/>
              </a:solidFill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03612" y="3075073"/>
            <a:ext cx="11669729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Comment </a:t>
            </a:r>
            <a:r>
              <a:rPr lang="en-US" sz="3000" b="1" dirty="0" err="1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automatiser</a:t>
            </a:r>
            <a:r>
              <a:rPr lang="en-US" sz="3000" b="1" dirty="0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la </a:t>
            </a:r>
            <a:r>
              <a:rPr lang="en-US" sz="3000" b="1" dirty="0" err="1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synthèse</a:t>
            </a:r>
            <a:r>
              <a:rPr lang="en-US" sz="3000" b="1" dirty="0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financière à </a:t>
            </a:r>
            <a:r>
              <a:rPr lang="en-US" sz="3000" b="1" dirty="0" err="1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partir</a:t>
            </a:r>
            <a:r>
              <a:rPr lang="en-US" sz="3000" b="1" dirty="0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 factures pour simplifier et </a:t>
            </a:r>
            <a:r>
              <a:rPr lang="en-US" sz="3000" b="1" dirty="0" err="1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accélérer</a:t>
            </a:r>
            <a:r>
              <a:rPr lang="en-US" sz="3000" b="1" dirty="0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l'enregistrement</a:t>
            </a:r>
            <a:r>
              <a:rPr lang="en-US" sz="3000" b="1" dirty="0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comptable</a:t>
            </a:r>
            <a:r>
              <a:rPr lang="en-US" sz="3000" b="1" dirty="0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33871" y="5505625"/>
            <a:ext cx="11739470" cy="154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  <a:spcBef>
                <a:spcPct val="0"/>
              </a:spcBef>
            </a:pPr>
            <a:r>
              <a:rPr lang="en-US" sz="2929" b="1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Notre solution est une application web qui automatise l'extraction et la synthèse des informations financières des factures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10013" y="9598881"/>
            <a:ext cx="375738" cy="68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7"/>
              </a:lnSpc>
            </a:pPr>
            <a:r>
              <a:rPr lang="en-US" sz="4033" b="1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5981" y="1028700"/>
            <a:ext cx="17356037" cy="9090224"/>
          </a:xfrm>
          <a:custGeom>
            <a:avLst/>
            <a:gdLst/>
            <a:ahLst/>
            <a:cxnLst/>
            <a:rect l="l" t="t" r="r" b="b"/>
            <a:pathLst>
              <a:path w="17356037" h="9090224">
                <a:moveTo>
                  <a:pt x="0" y="0"/>
                </a:moveTo>
                <a:lnTo>
                  <a:pt x="17356038" y="0"/>
                </a:lnTo>
                <a:lnTo>
                  <a:pt x="17356038" y="9090224"/>
                </a:lnTo>
                <a:lnTo>
                  <a:pt x="0" y="909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3041" y="340581"/>
            <a:ext cx="5118100" cy="68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7"/>
              </a:lnSpc>
            </a:pPr>
            <a:r>
              <a:rPr lang="en-US" sz="4033" b="1" dirty="0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1.Inference Pipeline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10013" y="9598881"/>
            <a:ext cx="375738" cy="68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7"/>
              </a:lnSpc>
            </a:pPr>
            <a:r>
              <a:rPr lang="en-US" sz="4033" b="1">
                <a:solidFill>
                  <a:srgbClr val="001F1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B84CC-14FF-FC9B-AC3A-B71AED659DEC}"/>
              </a:ext>
            </a:extLst>
          </p:cNvPr>
          <p:cNvSpPr/>
          <p:nvPr/>
        </p:nvSpPr>
        <p:spPr>
          <a:xfrm>
            <a:off x="4876800" y="7886700"/>
            <a:ext cx="3276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C2EB2-D9C3-DF6E-FE2E-AE8140985AF5}"/>
              </a:ext>
            </a:extLst>
          </p:cNvPr>
          <p:cNvSpPr/>
          <p:nvPr/>
        </p:nvSpPr>
        <p:spPr>
          <a:xfrm>
            <a:off x="1607507" y="7413824"/>
            <a:ext cx="3276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s de Thank You – Téléchargement gratuit sur Freepik">
            <a:extLst>
              <a:ext uri="{FF2B5EF4-FFF2-40B4-BE49-F238E27FC236}">
                <a16:creationId xmlns:a16="http://schemas.microsoft.com/office/drawing/2014/main" id="{A60D0B2E-A074-81F1-E223-15A06DA8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019300"/>
            <a:ext cx="7443787" cy="52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47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65</Words>
  <Application>Microsoft Office PowerPoint</Application>
  <PresentationFormat>Custom</PresentationFormat>
  <Paragraphs>14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Oswald Bold</vt:lpstr>
      <vt:lpstr>Arial</vt:lpstr>
      <vt:lpstr>Calibri</vt:lpstr>
      <vt:lpstr>Montserrat Classic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SAIDI NOUREDDINE</cp:lastModifiedBy>
  <cp:revision>5</cp:revision>
  <dcterms:created xsi:type="dcterms:W3CDTF">2006-08-16T00:00:00Z</dcterms:created>
  <dcterms:modified xsi:type="dcterms:W3CDTF">2024-12-23T18:29:46Z</dcterms:modified>
  <dc:identifier>DAGaITXnJzs</dc:identifier>
</cp:coreProperties>
</file>